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7" r:id="rId5"/>
    <p:sldId id="281" r:id="rId6"/>
    <p:sldId id="266" r:id="rId7"/>
    <p:sldId id="282" r:id="rId8"/>
    <p:sldId id="315" r:id="rId9"/>
    <p:sldId id="285" r:id="rId10"/>
    <p:sldId id="284" r:id="rId11"/>
    <p:sldId id="314" r:id="rId12"/>
    <p:sldId id="283" r:id="rId13"/>
    <p:sldId id="286" r:id="rId14"/>
    <p:sldId id="287" r:id="rId15"/>
    <p:sldId id="288" r:id="rId16"/>
    <p:sldId id="289" r:id="rId17"/>
    <p:sldId id="313" r:id="rId18"/>
    <p:sldId id="291" r:id="rId19"/>
    <p:sldId id="292" r:id="rId20"/>
    <p:sldId id="293" r:id="rId21"/>
    <p:sldId id="295" r:id="rId22"/>
    <p:sldId id="296" r:id="rId23"/>
    <p:sldId id="297" r:id="rId24"/>
    <p:sldId id="298" r:id="rId25"/>
    <p:sldId id="300" r:id="rId26"/>
    <p:sldId id="302" r:id="rId27"/>
    <p:sldId id="301" r:id="rId28"/>
    <p:sldId id="316" r:id="rId29"/>
    <p:sldId id="303" r:id="rId30"/>
    <p:sldId id="304" r:id="rId31"/>
    <p:sldId id="299" r:id="rId32"/>
    <p:sldId id="294" r:id="rId33"/>
    <p:sldId id="305" r:id="rId34"/>
    <p:sldId id="306" r:id="rId35"/>
    <p:sldId id="307" r:id="rId36"/>
    <p:sldId id="308" r:id="rId37"/>
    <p:sldId id="309" r:id="rId38"/>
    <p:sldId id="31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20" autoAdjust="0"/>
  </p:normalViewPr>
  <p:slideViewPr>
    <p:cSldViewPr snapToObjects="1">
      <p:cViewPr>
        <p:scale>
          <a:sx n="100" d="100"/>
          <a:sy n="100" d="100"/>
        </p:scale>
        <p:origin x="-51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2B577-9FEC-43CC-B943-AD92F25C9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89604-7978-4F44-B3FA-5D62905F2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09E48-D4EF-4174-AB4C-D02BC6319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CC7B7-1842-4A03-81D6-DD690EC3E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C360D-E9A9-4EF4-BF19-871035454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EC1BB-13EE-4C5A-B527-26CB01C48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D9DA1-E102-4105-9F43-DA3AD6D50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249-9DF6-4C88-83C5-A4BB6814E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74F1D-F27C-4ADB-908B-AAA601913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63047-0189-45A4-AF82-DD2E67BBD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EDE0-9B1D-4D54-9BD5-1F6294E85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9BDF47-AB33-4CF5-8042-18D0393CA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4338" y="946150"/>
            <a:ext cx="8296275" cy="5138738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714500" y="3054350"/>
            <a:ext cx="5695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5400" b="1" dirty="0" smtClean="0">
                <a:latin typeface="+mn-lt"/>
              </a:rPr>
              <a:t>ЕНЕРГЕТИКА</a:t>
            </a:r>
            <a:endParaRPr lang="en-US" sz="5400" b="1" dirty="0">
              <a:latin typeface="+mn-lt"/>
            </a:endParaRPr>
          </a:p>
        </p:txBody>
      </p:sp>
      <p:pic>
        <p:nvPicPr>
          <p:cNvPr id="2052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50" y="42863"/>
            <a:ext cx="5762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10246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C:\Documents and Settings\Gordana\Desktop\stari\za snimanje\PRIRUCNIK ZA NASTAVNIKE\7. razred\Udzbenik 7 razred\slike udzbenik\1241.png"/>
          <p:cNvPicPr>
            <a:picLocks noChangeAspect="1" noChangeArrowheads="1"/>
          </p:cNvPicPr>
          <p:nvPr/>
        </p:nvPicPr>
        <p:blipFill>
          <a:blip r:embed="rId3" cstate="print"/>
          <a:srcRect b="16029"/>
          <a:stretch>
            <a:fillRect/>
          </a:stretch>
        </p:blipFill>
        <p:spPr bwMode="auto">
          <a:xfrm>
            <a:off x="4706938" y="2384884"/>
            <a:ext cx="408305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" descr="C:\Documents and Settings\Gordana\Desktop\stari\za snimanje\PRIRUCNIK ZA NASTAVNIKE\7. razred\Udzbenik 7 razred\slike udzbenik\ПРИКАЗ.png"/>
          <p:cNvPicPr>
            <a:picLocks noChangeAspect="1" noChangeArrowheads="1"/>
          </p:cNvPicPr>
          <p:nvPr/>
        </p:nvPicPr>
        <p:blipFill>
          <a:blip r:embed="rId4" cstate="print"/>
          <a:srcRect b="18567"/>
          <a:stretch>
            <a:fillRect/>
          </a:stretch>
        </p:blipFill>
        <p:spPr bwMode="auto">
          <a:xfrm>
            <a:off x="299107" y="3069122"/>
            <a:ext cx="41624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4621125" y="5934670"/>
            <a:ext cx="42656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dirty="0"/>
              <a:t>Примена </a:t>
            </a:r>
            <a:r>
              <a:rPr lang="sr-Cyrl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хидрауличног цилиндра</a:t>
            </a:r>
            <a:r>
              <a:rPr lang="sr-Cyrl-CS" dirty="0" smtClean="0"/>
              <a:t> </a:t>
            </a:r>
            <a:r>
              <a:rPr lang="sr-Cyrl-CS" dirty="0"/>
              <a:t>за </a:t>
            </a:r>
            <a:r>
              <a:rPr lang="sr-Cyrl-CS" dirty="0" smtClean="0"/>
              <a:t>покретање радног </a:t>
            </a:r>
            <a:r>
              <a:rPr lang="sr-Cyrl-CS" dirty="0"/>
              <a:t>стола производне машине</a:t>
            </a:r>
            <a:endParaRPr lang="en-US" dirty="0"/>
          </a:p>
        </p:txBody>
      </p:sp>
      <p:sp>
        <p:nvSpPr>
          <p:cNvPr id="10250" name="TextBox 13"/>
          <p:cNvSpPr txBox="1">
            <a:spLocks noChangeArrowheads="1"/>
          </p:cNvSpPr>
          <p:nvPr/>
        </p:nvSpPr>
        <p:spPr bwMode="auto">
          <a:xfrm>
            <a:off x="299108" y="6216651"/>
            <a:ext cx="4162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Хидраулични </a:t>
            </a:r>
            <a:r>
              <a:rPr lang="sr-Cyrl-C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цилиндар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ХИДРАУЛИЧНИ ЦИЛИНДРИ</a:t>
            </a:r>
            <a:endParaRPr lang="en-US" b="1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3532" y="922338"/>
            <a:ext cx="82978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Најчешће енергију уља претвара у корситан рад. Мањом силом покрећемо већу силу.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sr-Cyrl-R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Користимо их код дизалица.</a:t>
            </a:r>
            <a:endParaRPr lang="sr-Cyrl-CS" sz="28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10246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ПРИНЦИП РАДА ХИДРАУЛИЧНОГ ЦИЛИНДРА</a:t>
            </a:r>
            <a:endParaRPr lang="en-US" b="1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84" y="1772816"/>
            <a:ext cx="5004556" cy="469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73063" y="1201738"/>
            <a:ext cx="82883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>
                <a:cs typeface="Arial" charset="0"/>
              </a:rPr>
              <a:t>Вода која мирује у језеру располаже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потен-цијалном енергијом</a:t>
            </a:r>
            <a:r>
              <a:rPr lang="sr-Cyrl-CS" sz="2800" b="1" dirty="0">
                <a:cs typeface="Arial" charset="0"/>
              </a:rPr>
              <a:t> </a:t>
            </a:r>
            <a:r>
              <a:rPr lang="sr-Cyrl-CS" sz="2800" dirty="0">
                <a:cs typeface="Arial" charset="0"/>
              </a:rPr>
              <a:t>-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Е</a:t>
            </a:r>
            <a:r>
              <a:rPr lang="sr-Latn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p</a:t>
            </a:r>
            <a:r>
              <a:rPr lang="sr-Cyrl-CS" sz="2800" dirty="0" smtClean="0">
                <a:cs typeface="Arial" charset="0"/>
              </a:rPr>
              <a:t> - </a:t>
            </a: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</a:t>
            </a:r>
            <a:r>
              <a:rPr lang="sr-Cyrl-R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 </a:t>
            </a:r>
            <a:r>
              <a:rPr lang="sr-Cyrl-CS" sz="2800" dirty="0">
                <a:cs typeface="Arial" charset="0"/>
              </a:rPr>
              <a:t>-</a:t>
            </a:r>
            <a:r>
              <a:rPr lang="sr-Cyrl-R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Механички рад</a:t>
            </a:r>
            <a:endParaRPr lang="sr-Cyrl-CS" sz="2800" dirty="0"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11271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 descr="C:\Documents and Settings\Gordana\Desktop\stari\za snimanje\PRIRUCNIK ZA NASTAVNIKE\7. razred\Udzbenik 7 razred\slike udzbenik\еп.png"/>
          <p:cNvPicPr>
            <a:picLocks noChangeAspect="1" noChangeArrowheads="1"/>
          </p:cNvPicPr>
          <p:nvPr/>
        </p:nvPicPr>
        <p:blipFill>
          <a:blip r:embed="rId3" cstate="print"/>
          <a:srcRect r="5891" b="15395"/>
          <a:stretch>
            <a:fillRect/>
          </a:stretch>
        </p:blipFill>
        <p:spPr bwMode="auto">
          <a:xfrm>
            <a:off x="3659188" y="2409825"/>
            <a:ext cx="5330825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28"/>
          <p:cNvSpPr>
            <a:spLocks noChangeArrowheads="1"/>
          </p:cNvSpPr>
          <p:nvPr/>
        </p:nvSpPr>
        <p:spPr bwMode="auto">
          <a:xfrm>
            <a:off x="350838" y="2780928"/>
            <a:ext cx="32575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>
                <a:cs typeface="Arial" charset="0"/>
              </a:rPr>
              <a:t>Потенцијална енергија воде прелази у ки-нетичку енер-гију - Ек.</a:t>
            </a: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3695700" y="6203950"/>
            <a:ext cx="5330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/>
              <a:t>Шематски приказ водотока код хидроелектране</a:t>
            </a:r>
            <a:endParaRPr lang="en-US"/>
          </a:p>
        </p:txBody>
      </p:sp>
      <p:pic>
        <p:nvPicPr>
          <p:cNvPr id="12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ХИДРАУЛИЧНЕ ТУРБИНЕ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73063" y="946150"/>
            <a:ext cx="828833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Водне турбине се користе за покретање </a:t>
            </a: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генератора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у производњи електричне </a:t>
            </a: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енергије</a:t>
            </a:r>
            <a:r>
              <a:rPr lang="sr-Cyrl-CS" sz="2800" dirty="0" smtClean="0">
                <a:cs typeface="Arial" charset="0"/>
              </a:rPr>
              <a:t>.</a:t>
            </a:r>
            <a:endParaRPr lang="sr-Cyrl-CS" sz="2800" dirty="0"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>
                <a:cs typeface="Arial" charset="0"/>
              </a:rPr>
              <a:t>Снага турбине зависи од кинетичке енергије воде и сразмерна је количини воде и висини са које вода пада.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endParaRPr lang="sr-Cyrl-CS" sz="2800" dirty="0"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>
                <a:cs typeface="Arial" charset="0"/>
              </a:rPr>
              <a:t>Од већег броја конструктивних решења, најчешће се користе: </a:t>
            </a:r>
            <a:endParaRPr lang="sr-Cyrl-CS" sz="2800" dirty="0" smtClean="0"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Пелтонова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sr-Cyrl-CS" sz="2800" dirty="0" smtClean="0">
                <a:solidFill>
                  <a:srgbClr val="C00000"/>
                </a:solidFill>
                <a:latin typeface="+mj-lt"/>
                <a:cs typeface="Arial" charset="0"/>
              </a:rPr>
              <a:t>(</a:t>
            </a:r>
            <a:r>
              <a:rPr lang="sr-Cyrl-CS" sz="2800" dirty="0">
                <a:cs typeface="Arial" charset="0"/>
              </a:rPr>
              <a:t>за велике падове</a:t>
            </a:r>
            <a:r>
              <a:rPr lang="sr-Cyrl-CS" sz="2800" dirty="0" smtClean="0">
                <a:solidFill>
                  <a:srgbClr val="C00000"/>
                </a:solidFill>
                <a:latin typeface="+mj-lt"/>
                <a:cs typeface="Arial" charset="0"/>
              </a:rPr>
              <a:t>)</a:t>
            </a: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Францисова </a:t>
            </a:r>
            <a:r>
              <a:rPr lang="sr-Cyrl-CS" sz="2800" dirty="0">
                <a:solidFill>
                  <a:srgbClr val="C00000"/>
                </a:solidFill>
                <a:cs typeface="Arial" charset="0"/>
              </a:rPr>
              <a:t>( </a:t>
            </a:r>
            <a:r>
              <a:rPr lang="ru-RU" sz="2800" dirty="0" smtClean="0"/>
              <a:t>за </a:t>
            </a:r>
            <a:r>
              <a:rPr lang="ru-RU" sz="2800" dirty="0"/>
              <a:t>средње </a:t>
            </a:r>
            <a:r>
              <a:rPr lang="ru-RU" sz="2800" dirty="0" smtClean="0"/>
              <a:t>падове</a:t>
            </a:r>
            <a:r>
              <a:rPr lang="sr-Cyrl-CS" sz="2800" dirty="0">
                <a:solidFill>
                  <a:srgbClr val="C00000"/>
                </a:solidFill>
                <a:cs typeface="Arial" charset="0"/>
              </a:rPr>
              <a:t> )</a:t>
            </a:r>
            <a:endParaRPr lang="sr-Cyrl-C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Капланова</a:t>
            </a:r>
            <a:r>
              <a:rPr lang="sr-Cyrl-CS" sz="2800" dirty="0" smtClean="0">
                <a:cs typeface="Arial" charset="0"/>
              </a:rPr>
              <a:t> </a:t>
            </a:r>
            <a:r>
              <a:rPr lang="sr-Cyrl-CS" sz="2800" dirty="0" smtClean="0">
                <a:solidFill>
                  <a:srgbClr val="C00000"/>
                </a:solidFill>
                <a:cs typeface="Arial" charset="0"/>
              </a:rPr>
              <a:t>(</a:t>
            </a:r>
            <a:r>
              <a:rPr lang="ru-RU" sz="2800" dirty="0" smtClean="0"/>
              <a:t>за </a:t>
            </a:r>
            <a:r>
              <a:rPr lang="ru-RU" sz="2800" dirty="0"/>
              <a:t>мале падове и велике протоке</a:t>
            </a:r>
            <a:r>
              <a:rPr lang="sr-Cyrl-CS" sz="2800" dirty="0" smtClean="0">
                <a:solidFill>
                  <a:srgbClr val="C00000"/>
                </a:solidFill>
                <a:cs typeface="Arial" charset="0"/>
              </a:rPr>
              <a:t>)</a:t>
            </a:r>
            <a:endParaRPr lang="sr-Cyrl-CS" sz="2800" dirty="0"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12295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13318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ПЕЛТОНОВА </a:t>
            </a:r>
            <a:r>
              <a:rPr lang="sr-Cyrl-CS" b="1" dirty="0"/>
              <a:t>ТУРБИНА</a:t>
            </a:r>
            <a:endParaRPr lang="en-US" b="1" dirty="0"/>
          </a:p>
        </p:txBody>
      </p:sp>
      <p:pic>
        <p:nvPicPr>
          <p:cNvPr id="13320" name="Picture 2" descr="C:\Documents and Settings\Gordana\Desktop\stari\za snimanje\PRIRUCNIK ZA NASTAVNIKE\7. razred\Udzbenik 7 razred\slike udzbenik\турбине1.png"/>
          <p:cNvPicPr>
            <a:picLocks noChangeAspect="1" noChangeArrowheads="1"/>
          </p:cNvPicPr>
          <p:nvPr/>
        </p:nvPicPr>
        <p:blipFill>
          <a:blip r:embed="rId3" cstate="print"/>
          <a:srcRect b="22202"/>
          <a:stretch>
            <a:fillRect/>
          </a:stretch>
        </p:blipFill>
        <p:spPr bwMode="auto">
          <a:xfrm>
            <a:off x="701673" y="2636912"/>
            <a:ext cx="77247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13"/>
          <p:cNvSpPr txBox="1">
            <a:spLocks noChangeArrowheads="1"/>
          </p:cNvSpPr>
          <p:nvPr/>
        </p:nvSpPr>
        <p:spPr bwMode="auto">
          <a:xfrm>
            <a:off x="3870324" y="6174544"/>
            <a:ext cx="455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dirty="0"/>
              <a:t>Шематски приказ рада </a:t>
            </a:r>
          </a:p>
          <a:p>
            <a:pPr algn="ctr"/>
            <a:r>
              <a:rPr lang="sr-Cyrl-CS" dirty="0"/>
              <a:t>Пелтонове турбине</a:t>
            </a:r>
            <a:endParaRPr lang="en-US" dirty="0"/>
          </a:p>
        </p:txBody>
      </p:sp>
      <p:sp>
        <p:nvSpPr>
          <p:cNvPr id="13322" name="TextBox 13"/>
          <p:cNvSpPr txBox="1">
            <a:spLocks noChangeArrowheads="1"/>
          </p:cNvSpPr>
          <p:nvPr/>
        </p:nvSpPr>
        <p:spPr bwMode="auto">
          <a:xfrm>
            <a:off x="701674" y="6129300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dirty="0"/>
              <a:t>Ротор Пелтонове турбине</a:t>
            </a:r>
            <a:endParaRPr lang="en-US" dirty="0"/>
          </a:p>
        </p:txBody>
      </p:sp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535" y="930238"/>
            <a:ext cx="84484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Најсличнија воденом колу воденице. Састоји се од покретног дела-ротора(на коме су лопатице) и непокретног-статора(на коме су млазнице)</a:t>
            </a:r>
            <a:endParaRPr lang="sr-Latn-R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14342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ФРАНЦИСОВА </a:t>
            </a:r>
            <a:r>
              <a:rPr lang="sr-Cyrl-CS" b="1" dirty="0"/>
              <a:t>ТУРБИНА</a:t>
            </a:r>
            <a:endParaRPr lang="en-US" b="1" dirty="0"/>
          </a:p>
        </p:txBody>
      </p:sp>
      <p:pic>
        <p:nvPicPr>
          <p:cNvPr id="14344" name="Picture 2" descr="C:\Documents and Settings\Gordana\Desktop\stari\za snimanje\PRIRUCNIK ZA NASTAVNIKE\7. razred\Udzbenik 7 razred\slike udzbenik\турбине2.png"/>
          <p:cNvPicPr>
            <a:picLocks noChangeAspect="1" noChangeArrowheads="1"/>
          </p:cNvPicPr>
          <p:nvPr/>
        </p:nvPicPr>
        <p:blipFill>
          <a:blip r:embed="rId3" cstate="print"/>
          <a:srcRect b="21352"/>
          <a:stretch>
            <a:fillRect/>
          </a:stretch>
        </p:blipFill>
        <p:spPr bwMode="auto">
          <a:xfrm>
            <a:off x="701674" y="2132856"/>
            <a:ext cx="7724775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5265738" y="55832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/>
              <a:t>Шематски приказ рада </a:t>
            </a:r>
          </a:p>
          <a:p>
            <a:pPr algn="ctr"/>
            <a:r>
              <a:rPr lang="sr-Cyrl-CS"/>
              <a:t>Францисове турбине</a:t>
            </a:r>
            <a:endParaRPr lang="en-US"/>
          </a:p>
        </p:txBody>
      </p:sp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709613" y="5586413"/>
            <a:ext cx="455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/>
              <a:t>Ротор Францисове турбине</a:t>
            </a:r>
            <a:endParaRPr lang="en-US"/>
          </a:p>
        </p:txBody>
      </p:sp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95535" y="930238"/>
            <a:ext cx="8448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Уграђене су на хидроцентрали Бајина Башта.</a:t>
            </a:r>
            <a:endParaRPr lang="sr-Latn-R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15366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КАПЛАНОВА </a:t>
            </a:r>
            <a:r>
              <a:rPr lang="sr-Cyrl-CS" b="1" dirty="0"/>
              <a:t>ТУРБИНА</a:t>
            </a:r>
            <a:endParaRPr lang="en-US" b="1" dirty="0"/>
          </a:p>
        </p:txBody>
      </p:sp>
      <p:pic>
        <p:nvPicPr>
          <p:cNvPr id="15368" name="Picture 2" descr="C:\Documents and Settings\Gordana\Desktop\stari\za snimanje\PRIRUCNIK ZA NASTAVNIKE\7. razred\Udzbenik 7 razred\slike udzbenik\турбине3.png"/>
          <p:cNvPicPr>
            <a:picLocks noChangeAspect="1" noChangeArrowheads="1"/>
          </p:cNvPicPr>
          <p:nvPr/>
        </p:nvPicPr>
        <p:blipFill>
          <a:blip r:embed="rId3" cstate="print"/>
          <a:srcRect b="21832"/>
          <a:stretch>
            <a:fillRect/>
          </a:stretch>
        </p:blipFill>
        <p:spPr bwMode="auto">
          <a:xfrm>
            <a:off x="852488" y="2219127"/>
            <a:ext cx="743902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4206875" y="5583238"/>
            <a:ext cx="4084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/>
              <a:t>Шематски приказ рада </a:t>
            </a:r>
          </a:p>
          <a:p>
            <a:pPr algn="ctr"/>
            <a:r>
              <a:rPr lang="sr-Cyrl-CS"/>
              <a:t>Капланове турбине</a:t>
            </a:r>
            <a:endParaRPr lang="en-US"/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852488" y="5586413"/>
            <a:ext cx="3354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/>
              <a:t>Ротор Капланове турбине</a:t>
            </a:r>
            <a:endParaRPr lang="en-US"/>
          </a:p>
        </p:txBody>
      </p:sp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87524" y="930238"/>
            <a:ext cx="8775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Уграђене су на хидроцентрали Ђердап 1 и 2.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Број лопатица од 4 до 6. </a:t>
            </a:r>
            <a:endParaRPr lang="sr-Latn-R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15366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ПРИНЦИП РАДА ТУРБИНЕ</a:t>
            </a:r>
            <a:endParaRPr lang="en-US" b="1" dirty="0"/>
          </a:p>
        </p:txBody>
      </p:sp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Fransisova turbin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3588" y="1700808"/>
            <a:ext cx="755283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17414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ПНЕУМАТСКА </a:t>
            </a:r>
            <a:r>
              <a:rPr lang="sr-Cyrl-CS" b="1" dirty="0"/>
              <a:t>ТУРБИНА</a:t>
            </a:r>
            <a:endParaRPr lang="en-US" b="1" dirty="0"/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373063" y="1581150"/>
            <a:ext cx="82883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>
                <a:cs typeface="Arial" charset="0"/>
              </a:rPr>
              <a:t>Савремени ротациони пнеуатски мотори који користе енергију ветра називају се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турбине</a:t>
            </a:r>
            <a:r>
              <a:rPr lang="sr-Cyrl-CS" sz="2800" dirty="0">
                <a:cs typeface="Arial" charset="0"/>
              </a:rPr>
              <a:t>.</a:t>
            </a:r>
          </a:p>
        </p:txBody>
      </p:sp>
      <p:pic>
        <p:nvPicPr>
          <p:cNvPr id="17417" name="Picture 2" descr="C:\Documents and Settings\Gordana\Desktop\stari\za snimanje\PRIRUCNIK ZA NASTAVNIKE\7. razred\Udzbenik 7 razred\slike udzbenik\тур ветар.png"/>
          <p:cNvPicPr>
            <a:picLocks noChangeAspect="1" noChangeArrowheads="1"/>
          </p:cNvPicPr>
          <p:nvPr/>
        </p:nvPicPr>
        <p:blipFill>
          <a:blip r:embed="rId3" cstate="print"/>
          <a:srcRect b="26524"/>
          <a:stretch>
            <a:fillRect/>
          </a:stretch>
        </p:blipFill>
        <p:spPr bwMode="auto">
          <a:xfrm>
            <a:off x="4791075" y="3009900"/>
            <a:ext cx="400526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328613" y="2844800"/>
            <a:ext cx="44624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Турбине на ветар по-крећу генераторе за производњу </a:t>
            </a: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електричне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енегрије</a:t>
            </a:r>
            <a:r>
              <a:rPr lang="sr-Cyrl-CS" sz="2800" dirty="0">
                <a:cs typeface="Arial" charset="0"/>
              </a:rPr>
              <a:t>.</a:t>
            </a:r>
          </a:p>
        </p:txBody>
      </p:sp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4791075" y="5761038"/>
            <a:ext cx="4005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/>
              <a:t>Приказ турбине на ветар</a:t>
            </a:r>
            <a:endParaRPr lang="en-US"/>
          </a:p>
        </p:txBody>
      </p:sp>
      <p:pic>
        <p:nvPicPr>
          <p:cNvPr id="12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73063" y="1343025"/>
            <a:ext cx="8288337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>
                <a:cs typeface="Arial" charset="0"/>
              </a:rPr>
              <a:t>Као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почетна енергија</a:t>
            </a:r>
            <a:r>
              <a:rPr lang="sr-Cyrl-CS" sz="2800" dirty="0">
                <a:cs typeface="Arial" charset="0"/>
              </a:rPr>
              <a:t> за рад ових мотора користи се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хемијска енергија горива</a:t>
            </a:r>
            <a:r>
              <a:rPr lang="sr-Cyrl-CS" sz="2800" dirty="0">
                <a:cs typeface="Arial" charset="0"/>
              </a:rPr>
              <a:t>: чврстог, течног и гасовитог која у процесу сагоревања прелази у топлотну енергију. 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>
                <a:cs typeface="Arial" charset="0"/>
              </a:rPr>
              <a:t>Потенцијална енергија флуида (пара или сагорели гасови), прелази у енергију кретања (кинетичку).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Према месту сагоревања</a:t>
            </a:r>
            <a:r>
              <a:rPr lang="sr-Cyrl-CS" sz="2800" dirty="0">
                <a:cs typeface="Arial" charset="0"/>
              </a:rPr>
              <a:t> топлотни мотори могу бити мотори са: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18439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531813"/>
            <a:ext cx="9144000" cy="523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ТОПЛОТНИ </a:t>
            </a:r>
            <a:r>
              <a:rPr lang="sr-Cyrl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МОТОРИ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855913" y="5432425"/>
            <a:ext cx="6134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спољашњим сагоревањем</a:t>
            </a:r>
          </a:p>
          <a:p>
            <a:pPr marL="571500" indent="-571500"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унутрашњим сагоревањем</a:t>
            </a:r>
          </a:p>
        </p:txBody>
      </p:sp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30288" y="2736850"/>
            <a:ext cx="81137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urier New" pitchFamily="49" charset="0"/>
              <a:buChar char="o"/>
              <a:defRPr/>
            </a:pPr>
            <a:r>
              <a:rPr lang="sr-Cyrl-CS" sz="2800" b="1" dirty="0" smtClean="0">
                <a:latin typeface="+mn-lt"/>
              </a:rPr>
              <a:t>ИЗВОРИ</a:t>
            </a:r>
            <a:r>
              <a:rPr lang="sr-Cyrl-CS" sz="2800" b="1" dirty="0">
                <a:latin typeface="+mn-lt"/>
              </a:rPr>
              <a:t>, КОРИШЋЕЊЕ И </a:t>
            </a:r>
          </a:p>
          <a:p>
            <a:pPr>
              <a:defRPr/>
            </a:pPr>
            <a:r>
              <a:rPr lang="sr-Cyrl-CS" sz="2800" b="1" dirty="0">
                <a:latin typeface="+mn-lt"/>
              </a:rPr>
              <a:t>      </a:t>
            </a:r>
            <a:r>
              <a:rPr lang="en-US" sz="2800" b="1" dirty="0" smtClean="0">
                <a:latin typeface="+mn-lt"/>
              </a:rPr>
              <a:t>   </a:t>
            </a:r>
            <a:r>
              <a:rPr lang="sr-Cyrl-CS" sz="2800" b="1" dirty="0" smtClean="0">
                <a:latin typeface="+mn-lt"/>
              </a:rPr>
              <a:t>ТРАНСФОРМАЦИЈА </a:t>
            </a:r>
            <a:r>
              <a:rPr lang="sr-Cyrl-CS" sz="2800" b="1" dirty="0">
                <a:latin typeface="+mn-lt"/>
              </a:rPr>
              <a:t>ЕНЕРГИЈЕ</a:t>
            </a: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sr-Cyrl-CS" sz="2800" b="1" dirty="0" smtClean="0">
                <a:latin typeface="+mn-lt"/>
              </a:rPr>
              <a:t>ПОГОНСКЕ </a:t>
            </a:r>
            <a:r>
              <a:rPr lang="sr-Cyrl-CS" sz="2800" b="1" dirty="0">
                <a:latin typeface="+mn-lt"/>
              </a:rPr>
              <a:t>МАШИНЕ - МОТОРИ</a:t>
            </a:r>
          </a:p>
        </p:txBody>
      </p:sp>
      <p:pic>
        <p:nvPicPr>
          <p:cNvPr id="3077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50" y="42863"/>
            <a:ext cx="5762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19462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МОТОРИ </a:t>
            </a:r>
            <a:r>
              <a:rPr lang="sr-Cyrl-CS" b="1" dirty="0"/>
              <a:t>СА СПОЉАШЊИМ САГОРЕВАЊЕМ</a:t>
            </a:r>
            <a:endParaRPr lang="en-US" b="1" dirty="0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373063" y="1088740"/>
            <a:ext cx="82883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>
                <a:cs typeface="Arial" charset="0"/>
              </a:rPr>
              <a:t>Ови мотори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добили</a:t>
            </a:r>
            <a:r>
              <a:rPr lang="sr-Cyrl-CS" sz="2800" dirty="0">
                <a:cs typeface="Arial" charset="0"/>
              </a:rPr>
              <a:t> су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назив</a:t>
            </a:r>
            <a:r>
              <a:rPr lang="sr-Cyrl-CS" sz="2800" dirty="0">
                <a:cs typeface="Arial" charset="0"/>
              </a:rPr>
              <a:t>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према</a:t>
            </a:r>
            <a:r>
              <a:rPr lang="sr-Cyrl-CS" sz="2800" dirty="0">
                <a:cs typeface="Arial" charset="0"/>
              </a:rPr>
              <a:t> начину припреме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флуида</a:t>
            </a:r>
            <a:r>
              <a:rPr lang="sr-Cyrl-CS" sz="2800" dirty="0">
                <a:cs typeface="Arial" charset="0"/>
              </a:rPr>
              <a:t> - паре.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endParaRPr lang="sr-Cyrl-CS" sz="2800" dirty="0"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Пара се припрема у парним котловима</a:t>
            </a:r>
            <a:r>
              <a:rPr lang="sr-Cyrl-CS" sz="2800" dirty="0">
                <a:cs typeface="Arial" charset="0"/>
              </a:rPr>
              <a:t> и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цевима доводи до парне машине</a:t>
            </a:r>
            <a:r>
              <a:rPr lang="sr-Cyrl-CS" sz="2800" dirty="0">
                <a:cs typeface="Arial" charset="0"/>
              </a:rPr>
              <a:t> или парне турбине.</a:t>
            </a:r>
          </a:p>
        </p:txBody>
      </p:sp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22" y="3320261"/>
            <a:ext cx="5428878" cy="3528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20486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rgbClr val="D9D4E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Парна </a:t>
            </a:r>
            <a:r>
              <a:rPr lang="sr-Cyrl-CS" b="1" dirty="0"/>
              <a:t>машина</a:t>
            </a:r>
            <a:endParaRPr lang="en-US" b="1" dirty="0"/>
          </a:p>
        </p:txBody>
      </p:sp>
      <p:grpSp>
        <p:nvGrpSpPr>
          <p:cNvPr id="20488" name="Group 11"/>
          <p:cNvGrpSpPr>
            <a:grpSpLocks/>
          </p:cNvGrpSpPr>
          <p:nvPr/>
        </p:nvGrpSpPr>
        <p:grpSpPr bwMode="auto">
          <a:xfrm>
            <a:off x="303213" y="1931988"/>
            <a:ext cx="8537575" cy="3875087"/>
            <a:chOff x="303213" y="1931988"/>
            <a:chExt cx="8537575" cy="3874559"/>
          </a:xfrm>
        </p:grpSpPr>
        <p:pic>
          <p:nvPicPr>
            <p:cNvPr id="20489" name="Picture 3" descr="C:\Documents and Settings\Gordana\Desktop\stari\za snimanje\PRIRUCNIK ZA NASTAVNIKE\7. razred\Udzbenik 7 razred\slike udzbenik\пар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3213" y="1931988"/>
              <a:ext cx="8537575" cy="375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TextBox 13"/>
            <p:cNvSpPr txBox="1">
              <a:spLocks noChangeArrowheads="1"/>
            </p:cNvSpPr>
            <p:nvPr/>
          </p:nvSpPr>
          <p:spPr bwMode="auto">
            <a:xfrm>
              <a:off x="2892402" y="5437215"/>
              <a:ext cx="3578274" cy="369332"/>
            </a:xfrm>
            <a:prstGeom prst="rect">
              <a:avLst/>
            </a:prstGeom>
            <a:solidFill>
              <a:srgbClr val="D9D4E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Cyrl-CS"/>
                <a:t>Принцип рада парне машине</a:t>
              </a:r>
              <a:endParaRPr lang="en-US"/>
            </a:p>
          </p:txBody>
        </p:sp>
      </p:grpSp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21510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rgbClr val="D9D4E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Парна </a:t>
            </a:r>
            <a:r>
              <a:rPr lang="sr-Cyrl-CS" b="1" dirty="0"/>
              <a:t>турбина</a:t>
            </a:r>
            <a:endParaRPr lang="en-US" b="1" dirty="0"/>
          </a:p>
        </p:txBody>
      </p:sp>
      <p:pic>
        <p:nvPicPr>
          <p:cNvPr id="21512" name="Picture 2" descr="C:\Documents and Settings\Gordana\Desktop\stari\za snimanje\PRIRUCNIK ZA NASTAVNIKE\7. razred\Udzbenik 7 razred\slike udzbenik\пар асд.png"/>
          <p:cNvPicPr>
            <a:picLocks noChangeAspect="1" noChangeArrowheads="1"/>
          </p:cNvPicPr>
          <p:nvPr/>
        </p:nvPicPr>
        <p:blipFill>
          <a:blip r:embed="rId3" cstate="print"/>
          <a:srcRect b="16765"/>
          <a:stretch>
            <a:fillRect/>
          </a:stretch>
        </p:blipFill>
        <p:spPr bwMode="auto">
          <a:xfrm>
            <a:off x="4572000" y="1052736"/>
            <a:ext cx="3353968" cy="312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467544" y="4797152"/>
            <a:ext cx="8193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Парна турбина се углавном користи за добијање електричне енергије</a:t>
            </a:r>
            <a:r>
              <a:rPr lang="sr-Cyrl-CS" dirty="0" smtClean="0"/>
              <a:t>.</a:t>
            </a:r>
            <a:endParaRPr lang="en-US" dirty="0"/>
          </a:p>
        </p:txBody>
      </p:sp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052736"/>
            <a:ext cx="4324794" cy="2883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22534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МОТОРИ </a:t>
            </a:r>
            <a:r>
              <a:rPr lang="sr-Cyrl-CS" b="1" dirty="0"/>
              <a:t>СА УНУТРАШЊИМ САГОРЕВАЊЕМ</a:t>
            </a:r>
            <a:endParaRPr lang="en-US" b="1" dirty="0"/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373063" y="1093788"/>
            <a:ext cx="82883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  <a:defRPr/>
            </a:pPr>
            <a:r>
              <a:rPr lang="sr-Cyrl-CS" sz="2800" dirty="0">
                <a:cs typeface="Arial" charset="0"/>
              </a:rPr>
              <a:t>Код мотора са унутрашњим сагоревањем (</a:t>
            </a:r>
            <a:r>
              <a:rPr lang="sr-Cyrl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СУС</a:t>
            </a:r>
            <a:r>
              <a:rPr lang="sr-Cyrl-CS" sz="2800" dirty="0">
                <a:cs typeface="Arial" charset="0"/>
              </a:rPr>
              <a:t>)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сагоревање горива одвија се унутар мотора</a:t>
            </a:r>
            <a:r>
              <a:rPr lang="sr-Cyrl-CS" sz="2800" dirty="0">
                <a:cs typeface="Arial" charset="0"/>
              </a:rPr>
              <a:t> где се ослобађа топлотна енергија.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  <a:defRPr/>
            </a:pPr>
            <a:endParaRPr lang="sr-Cyrl-CS" sz="2800" dirty="0"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  <a:defRPr/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Као гориво користе се деривати нафте: керозин, бензин, дизел гориво, али и гас</a:t>
            </a:r>
            <a:r>
              <a:rPr lang="sr-Cyrl-CS" sz="2800" dirty="0">
                <a:cs typeface="Arial" charset="0"/>
              </a:rPr>
              <a:t>.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  <a:defRPr/>
            </a:pPr>
            <a:endParaRPr lang="sr-Cyrl-CS" sz="2800" dirty="0"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  <a:defRPr/>
            </a:pPr>
            <a:r>
              <a:rPr lang="sr-Cyrl-CS" sz="2800" dirty="0">
                <a:cs typeface="Arial" charset="0"/>
              </a:rPr>
              <a:t>СУС мотор може бити: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27300" y="4659313"/>
            <a:ext cx="536733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  <a:defRPr/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клипни</a:t>
            </a:r>
            <a:r>
              <a:rPr lang="sr-Cyrl-CS" sz="2600" dirty="0">
                <a:cs typeface="Arial" charset="0"/>
              </a:rPr>
              <a:t> - бензински (Ото), дизел и Ванкелов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  <a:defRPr/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гасна турбина</a:t>
            </a:r>
            <a:r>
              <a:rPr lang="sr-Cyrl-CS" sz="2600" dirty="0">
                <a:cs typeface="Arial" charset="0"/>
              </a:rPr>
              <a:t>,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  <a:defRPr/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реактивни</a:t>
            </a:r>
            <a:r>
              <a:rPr lang="sr-Cyrl-CS" sz="2600" dirty="0">
                <a:cs typeface="Arial" charset="0"/>
              </a:rPr>
              <a:t> - млазни мотор, ракетни мотор...</a:t>
            </a:r>
          </a:p>
        </p:txBody>
      </p:sp>
      <p:pic>
        <p:nvPicPr>
          <p:cNvPr id="12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23558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rgbClr val="D9D4E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КЛИПНИ </a:t>
            </a:r>
            <a:r>
              <a:rPr lang="sr-Cyrl-CS" b="1" dirty="0"/>
              <a:t>МОТОР</a:t>
            </a:r>
            <a:endParaRPr lang="en-US" b="1" dirty="0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373063" y="1744663"/>
            <a:ext cx="82883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Према броју тактова</a:t>
            </a:r>
            <a:r>
              <a:rPr lang="sr-Cyrl-CS" sz="2800" dirty="0">
                <a:cs typeface="Arial" charset="0"/>
              </a:rPr>
              <a:t>, бензински и дизел мотор може бити: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71713" y="3063875"/>
            <a:ext cx="53673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  <a:defRPr/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Четворотактни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  <a:defRPr/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</a:t>
            </a: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вотактни</a:t>
            </a:r>
            <a:endParaRPr lang="sr-Cyrl-C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26630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Четворотактни </a:t>
            </a:r>
            <a:r>
              <a:rPr lang="sr-Cyrl-CS" b="1" dirty="0"/>
              <a:t>бензински (Ото) мотор</a:t>
            </a:r>
            <a:endParaRPr lang="en-US" b="1" dirty="0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373063" y="1712913"/>
            <a:ext cx="82883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>
                <a:cs typeface="Arial" charset="0"/>
              </a:rPr>
              <a:t>Радни циклус четворотактног мотора одвија се у четири такта: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295636" y="2905125"/>
            <a:ext cx="34321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AutoNum type="arabicPeriod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усисавање</a:t>
            </a:r>
          </a:p>
          <a:p>
            <a:pPr marL="514350" indent="-514350" algn="just">
              <a:buFont typeface="Arial" charset="0"/>
              <a:buAutoNum type="arabicPeriod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сабијање</a:t>
            </a:r>
          </a:p>
          <a:p>
            <a:pPr marL="514350" indent="-514350" algn="just">
              <a:buFont typeface="Arial" charset="0"/>
              <a:buAutoNum type="arabicPeriod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експанзија</a:t>
            </a:r>
          </a:p>
          <a:p>
            <a:pPr marL="514350" indent="-514350" algn="just">
              <a:buFont typeface="Arial" charset="0"/>
              <a:buAutoNum type="arabicPeriod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издувавање</a:t>
            </a:r>
          </a:p>
        </p:txBody>
      </p:sp>
      <p:pic>
        <p:nvPicPr>
          <p:cNvPr id="14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Four Stroke Engine Anim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96478" y="2528900"/>
            <a:ext cx="5030059" cy="378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35488" y="1165225"/>
            <a:ext cx="4500562" cy="4527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963" y="1165225"/>
            <a:ext cx="4344987" cy="4527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27656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2605088" y="6021388"/>
            <a:ext cx="393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b="1"/>
              <a:t>ПРИКАЗ РАДНОГ ЦИКЛУСА  ЧЕТВОРОТАКТНОГ МОТОРА</a:t>
            </a:r>
            <a:endParaRPr lang="en-US" sz="1600" b="1"/>
          </a:p>
        </p:txBody>
      </p:sp>
      <p:pic>
        <p:nvPicPr>
          <p:cNvPr id="27658" name="Picture 2" descr="C:\Documents and Settings\Gordana\Desktop\stari\za snimanje\PRIRUCNIK ZA NASTAVNIKE\7. razred\Udzbenik 7 razred\slike udzbenik\4ci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3" y="1360488"/>
            <a:ext cx="855186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05088" y="617538"/>
            <a:ext cx="39338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1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Припремни тактови</a:t>
            </a:r>
            <a:endParaRPr lang="en-US" sz="16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35488" y="1165225"/>
            <a:ext cx="4500562" cy="4527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963" y="1165225"/>
            <a:ext cx="4344987" cy="4527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6" name="Picture 2" descr="C:\Documents and Settings\Gordana\Desktop\stari\za snimanje\PRIRUCNIK ZA NASTAVNIKE\7. razred\Udzbenik 7 razred\slike udzbenik\ci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1484784"/>
            <a:ext cx="8802688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28681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2605088" y="6021388"/>
            <a:ext cx="393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b="1"/>
              <a:t>ПРИКАЗ РАДНОГ ЦИКЛУСА  ЧЕТВОРОТАКТНОГ МОТОРА</a:t>
            </a:r>
            <a:endParaRPr lang="en-US" sz="1600" b="1"/>
          </a:p>
        </p:txBody>
      </p:sp>
      <p:sp>
        <p:nvSpPr>
          <p:cNvPr id="18" name="TextBox 17"/>
          <p:cNvSpPr txBox="1"/>
          <p:nvPr/>
        </p:nvSpPr>
        <p:spPr>
          <a:xfrm>
            <a:off x="2605088" y="617538"/>
            <a:ext cx="39338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1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Завршни тактови</a:t>
            </a:r>
            <a:endParaRPr lang="en-US" sz="16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35488" y="1165225"/>
            <a:ext cx="4500562" cy="4527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963" y="1165225"/>
            <a:ext cx="4344987" cy="4527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28681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2605088" y="6021388"/>
            <a:ext cx="393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b="1"/>
              <a:t>ПРИКАЗ РАДНОГ ЦИКЛУСА  ЧЕТВОРОТАКТНОГ МОТОРА</a:t>
            </a:r>
            <a:endParaRPr lang="en-US" sz="1600" b="1"/>
          </a:p>
        </p:txBody>
      </p:sp>
      <p:sp>
        <p:nvSpPr>
          <p:cNvPr id="18" name="TextBox 17"/>
          <p:cNvSpPr txBox="1"/>
          <p:nvPr/>
        </p:nvSpPr>
        <p:spPr>
          <a:xfrm>
            <a:off x="2605088" y="617538"/>
            <a:ext cx="39338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1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Завршни тактови</a:t>
            </a:r>
            <a:endParaRPr lang="en-US" sz="16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CAJA\Desktop\Taktovi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" y="1232756"/>
            <a:ext cx="44037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JA\Desktop\Taktovi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92" y="1232756"/>
            <a:ext cx="439578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29702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Дизел </a:t>
            </a:r>
            <a:r>
              <a:rPr lang="sr-Cyrl-CS" b="1" dirty="0"/>
              <a:t>мотор</a:t>
            </a:r>
            <a:endParaRPr lang="en-US" b="1" dirty="0"/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373063" y="1809750"/>
            <a:ext cx="82883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>
                <a:cs typeface="Arial" charset="0"/>
              </a:rPr>
              <a:t>Разлика између бензинских (Ото) мотора и дизел мотора је у материји која се усисава у цилиндар.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endParaRPr lang="sr-Cyrl-CS" sz="2800" dirty="0"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Бензински мотор усисава смешу бензина и ваздуха, а дизел мотор усисава ваздух</a:t>
            </a:r>
            <a:r>
              <a:rPr lang="sr-Cyrl-CS" sz="2800" dirty="0">
                <a:cs typeface="Arial" charset="0"/>
              </a:rPr>
              <a:t>.</a:t>
            </a:r>
          </a:p>
        </p:txBody>
      </p:sp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92100" y="1720850"/>
            <a:ext cx="88519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 smtClean="0">
                <a:latin typeface="+mn-lt"/>
              </a:rPr>
              <a:t>	 </a:t>
            </a:r>
            <a:r>
              <a:rPr lang="sr-Cyrl-CS" sz="5400" b="1" dirty="0" smtClean="0">
                <a:latin typeface="+mn-lt"/>
              </a:rPr>
              <a:t>ИЗВОРИ</a:t>
            </a:r>
            <a:r>
              <a:rPr lang="sr-Cyrl-CS" sz="5400" b="1" dirty="0">
                <a:latin typeface="+mn-lt"/>
              </a:rPr>
              <a:t>, </a:t>
            </a:r>
          </a:p>
          <a:p>
            <a:pPr>
              <a:defRPr/>
            </a:pPr>
            <a:r>
              <a:rPr lang="sr-Cyrl-CS" sz="5400" b="1" dirty="0">
                <a:latin typeface="+mn-lt"/>
              </a:rPr>
              <a:t>      КОРИШЋЕЊЕ И </a:t>
            </a:r>
          </a:p>
          <a:p>
            <a:pPr>
              <a:defRPr/>
            </a:pPr>
            <a:r>
              <a:rPr lang="sr-Cyrl-CS" sz="5400" b="1" dirty="0">
                <a:latin typeface="+mn-lt"/>
              </a:rPr>
              <a:t>      ТРАНСФОРМАЦИЈА </a:t>
            </a:r>
          </a:p>
          <a:p>
            <a:pPr>
              <a:defRPr/>
            </a:pPr>
            <a:r>
              <a:rPr lang="sr-Cyrl-CS" sz="5400" b="1" dirty="0">
                <a:latin typeface="+mn-lt"/>
              </a:rPr>
              <a:t>      ЕНЕРГИЈЕ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5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30726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13"/>
          <p:cNvSpPr txBox="1">
            <a:spLocks noChangeArrowheads="1"/>
          </p:cNvSpPr>
          <p:nvPr/>
        </p:nvSpPr>
        <p:spPr bwMode="auto">
          <a:xfrm>
            <a:off x="107950" y="6450013"/>
            <a:ext cx="8882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b="1"/>
              <a:t>ПРИКАЗ РАДНОГ ЦИКЛУСА  ЧЕТВОРОТАКТНОГ ДИЗЕЛ МОТОРА</a:t>
            </a:r>
            <a:endParaRPr lang="en-US" sz="1600" b="1"/>
          </a:p>
        </p:txBody>
      </p:sp>
      <p:pic>
        <p:nvPicPr>
          <p:cNvPr id="30728" name="Picture 2" descr="C:\Documents and Settings\Gordana\Desktop\stari\za snimanje\PRIRUCNIK ZA NASTAVNIKE\7. razred\Udzbenik 7 razred\slike udzbenik\12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88" y="544513"/>
            <a:ext cx="595947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3" descr="C:\Documents and Settings\Gordana\Desktop\stari\za snimanje\PRIRUCNIK ZA NASTAVNIKE\7. razred\Udzbenik 7 razred\slike udzbenik\12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3563" y="3395663"/>
            <a:ext cx="59277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24582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Двотактни </a:t>
            </a:r>
            <a:r>
              <a:rPr lang="sr-Cyrl-CS" b="1" dirty="0"/>
              <a:t>бензински (Ото) мотор</a:t>
            </a:r>
            <a:endParaRPr lang="en-US" b="1" dirty="0"/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373063" y="1232756"/>
            <a:ext cx="828833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>
                <a:cs typeface="Arial" charset="0"/>
              </a:rPr>
              <a:t>Радни циклус двотактног мотора одвија се у два такта.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endParaRPr lang="sr-Cyrl-CS" sz="2800" dirty="0"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Такт</a:t>
            </a:r>
            <a:r>
              <a:rPr lang="sr-Cyrl-CS" sz="2800" dirty="0">
                <a:cs typeface="Arial" charset="0"/>
              </a:rPr>
              <a:t> је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кретање клипа из горње мртве тачке у доњу мртву тачку или обрнуто</a:t>
            </a:r>
            <a:r>
              <a:rPr lang="sr-Cyrl-CS" sz="2800" dirty="0">
                <a:cs typeface="Arial" charset="0"/>
              </a:rPr>
              <a:t>.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endParaRPr lang="sr-Cyrl-CS" sz="2800" dirty="0"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Мртва тачка</a:t>
            </a:r>
            <a:r>
              <a:rPr lang="sr-Cyrl-CS" sz="28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sr-Cyrl-CS" sz="2800" dirty="0">
                <a:cs typeface="Arial" charset="0"/>
              </a:rPr>
              <a:t>је крајњи положај клипа пред промену смера кретања</a:t>
            </a:r>
            <a:r>
              <a:rPr lang="sr-Cyrl-CS" sz="2800" dirty="0" smtClean="0">
                <a:cs typeface="Arial" charset="0"/>
              </a:rPr>
              <a:t>.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endParaRPr lang="sr-Cyrl-CS" sz="2800" dirty="0" smtClean="0"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 smtClean="0">
                <a:cs typeface="Arial" charset="0"/>
              </a:rPr>
              <a:t>По конструкцији је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простији од четворотактног</a:t>
            </a:r>
            <a:r>
              <a:rPr lang="sr-Cyrl-CS" sz="2800" dirty="0" smtClean="0">
                <a:cs typeface="Arial" charset="0"/>
              </a:rPr>
              <a:t>.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Нема вентиле ни брегасто </a:t>
            </a: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вратило</a:t>
            </a:r>
            <a:r>
              <a:rPr lang="sr-Cyrl-CS" sz="2800" dirty="0">
                <a:cs typeface="Arial" charset="0"/>
              </a:rPr>
              <a:t>.</a:t>
            </a:r>
          </a:p>
        </p:txBody>
      </p:sp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946650" y="1311275"/>
            <a:ext cx="4135438" cy="3833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963" y="1311275"/>
            <a:ext cx="4500562" cy="3833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25608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" descr="C:\Documents and Settings\Gordana\Desktop\stari\za snimanje\PRIRUCNIK ZA NASTAVNIKE\7. razred\Udzbenik 7 razred\slike udzbenik\сиклус.png"/>
          <p:cNvPicPr>
            <a:picLocks noChangeAspect="1" noChangeArrowheads="1"/>
          </p:cNvPicPr>
          <p:nvPr/>
        </p:nvPicPr>
        <p:blipFill>
          <a:blip r:embed="rId3" cstate="print"/>
          <a:srcRect b="17355"/>
          <a:stretch>
            <a:fillRect/>
          </a:stretch>
        </p:blipFill>
        <p:spPr bwMode="auto">
          <a:xfrm>
            <a:off x="125413" y="1493838"/>
            <a:ext cx="88392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2605088" y="5797550"/>
            <a:ext cx="39338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b="1"/>
              <a:t>ПРИКАЗ РАДНОГ ЦИКЛУСА  ДВОТАКТНОГ МОТОРА</a:t>
            </a:r>
            <a:endParaRPr lang="en-US" sz="1600" b="1"/>
          </a:p>
        </p:txBody>
      </p:sp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31750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Ванкелов </a:t>
            </a:r>
            <a:r>
              <a:rPr lang="sr-Cyrl-CS" b="1" dirty="0"/>
              <a:t>мотор</a:t>
            </a:r>
            <a:endParaRPr lang="en-US" b="1" dirty="0"/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373063" y="1230313"/>
            <a:ext cx="25558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>
                <a:cs typeface="Arial" charset="0"/>
              </a:rPr>
              <a:t>Ванкелов мотор при-пада групи клипних мотора.</a:t>
            </a:r>
          </a:p>
        </p:txBody>
      </p:sp>
      <p:pic>
        <p:nvPicPr>
          <p:cNvPr id="31753" name="Picture 2" descr="C:\Documents and Settings\Gordana\Desktop\stari\za snimanje\PRIRUCNIK ZA NASTAVNIKE\7. razred\Udzbenik 7 razred\slike udzbenik\1291.png"/>
          <p:cNvPicPr>
            <a:picLocks noChangeAspect="1" noChangeArrowheads="1"/>
          </p:cNvPicPr>
          <p:nvPr/>
        </p:nvPicPr>
        <p:blipFill>
          <a:blip r:embed="rId3" cstate="print"/>
          <a:srcRect b="9453"/>
          <a:stretch>
            <a:fillRect/>
          </a:stretch>
        </p:blipFill>
        <p:spPr bwMode="auto">
          <a:xfrm>
            <a:off x="2965450" y="1344613"/>
            <a:ext cx="573246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32774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rgbClr val="D9D4E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smtClean="0"/>
              <a:t>ГАСНА </a:t>
            </a:r>
            <a:r>
              <a:rPr lang="sr-Cyrl-CS" b="1"/>
              <a:t>ТУРБИНА</a:t>
            </a:r>
            <a:endParaRPr lang="en-US" b="1" dirty="0"/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373063" y="1055688"/>
            <a:ext cx="82883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>
                <a:cs typeface="Arial" charset="0"/>
              </a:rPr>
              <a:t>Суштинска разлика између парних и гасних турбина је у радном флуиду.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Радни флуид код гасне турбине је гас који настаје при сагоревању горива у комори </a:t>
            </a: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турбине</a:t>
            </a:r>
            <a:r>
              <a:rPr lang="sr-Cyrl-CS" sz="2800" dirty="0">
                <a:cs typeface="Arial" charset="0"/>
              </a:rPr>
              <a:t>.</a:t>
            </a:r>
          </a:p>
        </p:txBody>
      </p:sp>
      <p:pic>
        <p:nvPicPr>
          <p:cNvPr id="32777" name="Picture 2" descr="C:\Documents and Settings\Gordana\Desktop\stari\za snimanje\PRIRUCNIK ZA NASTAVNIKE\7. razred\Udzbenik 7 razred\slike udzbenik\1292.png"/>
          <p:cNvPicPr>
            <a:picLocks noChangeAspect="1" noChangeArrowheads="1"/>
          </p:cNvPicPr>
          <p:nvPr/>
        </p:nvPicPr>
        <p:blipFill>
          <a:blip r:embed="rId3" cstate="print"/>
          <a:srcRect b="16161"/>
          <a:stretch>
            <a:fillRect/>
          </a:stretch>
        </p:blipFill>
        <p:spPr bwMode="auto">
          <a:xfrm>
            <a:off x="1927225" y="3452813"/>
            <a:ext cx="6588125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33798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-7938" y="544513"/>
            <a:ext cx="9144001" cy="369887"/>
          </a:xfrm>
          <a:prstGeom prst="rect">
            <a:avLst/>
          </a:prstGeom>
          <a:solidFill>
            <a:srgbClr val="D9D4E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b="1" dirty="0" smtClean="0"/>
              <a:t>РЕАКТИВНИ </a:t>
            </a:r>
            <a:r>
              <a:rPr lang="sr-Cyrl-CS" b="1" dirty="0"/>
              <a:t>МОТОРИ</a:t>
            </a:r>
            <a:endParaRPr lang="en-US" b="1" dirty="0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373063" y="1603375"/>
            <a:ext cx="82883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Конструкција овог мотора заснива се на принципу акције и реакције</a:t>
            </a:r>
            <a:r>
              <a:rPr lang="sr-Cyrl-CS" sz="2800" dirty="0">
                <a:cs typeface="Arial" charset="0"/>
              </a:rPr>
              <a:t>.</a:t>
            </a:r>
          </a:p>
        </p:txBody>
      </p:sp>
      <p:pic>
        <p:nvPicPr>
          <p:cNvPr id="33801" name="Picture 2" descr="C:\Documents and Settings\Gordana\Desktop\stari\za snimanje\PRIRUCNIK ZA NASTAVNIKE\7. razred\Udzbenik 7 razred\slike udzbenik\1293.png"/>
          <p:cNvPicPr>
            <a:picLocks noChangeAspect="1" noChangeArrowheads="1"/>
          </p:cNvPicPr>
          <p:nvPr/>
        </p:nvPicPr>
        <p:blipFill>
          <a:blip r:embed="rId3" cstate="print"/>
          <a:srcRect b="16820"/>
          <a:stretch>
            <a:fillRect/>
          </a:stretch>
        </p:blipFill>
        <p:spPr bwMode="auto">
          <a:xfrm>
            <a:off x="1249363" y="3167063"/>
            <a:ext cx="66452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Box 13"/>
          <p:cNvSpPr txBox="1">
            <a:spLocks noChangeArrowheads="1"/>
          </p:cNvSpPr>
          <p:nvPr/>
        </p:nvSpPr>
        <p:spPr bwMode="auto">
          <a:xfrm>
            <a:off x="1249363" y="6203950"/>
            <a:ext cx="664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/>
              <a:t>Принцип реакције</a:t>
            </a:r>
            <a:endParaRPr lang="en-US"/>
          </a:p>
        </p:txBody>
      </p:sp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34822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73063" y="873125"/>
            <a:ext cx="29575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Млазни мотор</a:t>
            </a:r>
            <a:r>
              <a:rPr lang="sr-Cyrl-CS" sz="2800" b="1" dirty="0">
                <a:cs typeface="Arial" charset="0"/>
              </a:rPr>
              <a:t> </a:t>
            </a:r>
            <a:r>
              <a:rPr lang="sr-Cyrl-CS" sz="2800" dirty="0">
                <a:cs typeface="Arial" charset="0"/>
              </a:rPr>
              <a:t>је врс-та гасне тур-бине.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endParaRPr lang="sr-Cyrl-CS" sz="2800" dirty="0"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>
                <a:cs typeface="Arial" charset="0"/>
              </a:rPr>
              <a:t>По принципу рада сврста-ва се у реак-тивне мото-ре.</a:t>
            </a:r>
          </a:p>
        </p:txBody>
      </p:sp>
      <p:pic>
        <p:nvPicPr>
          <p:cNvPr id="34824" name="Picture 2" descr="C:\Documents and Settings\Gordana\Desktop\stari\za snimanje\PRIRUCNIK ZA NASTAVNIKE\7. razred\Udzbenik 7 razred\slike udzbenik\mlayy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925513"/>
            <a:ext cx="5486400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5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8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smtClean="0">
                <a:latin typeface="+mn-lt"/>
              </a:rPr>
              <a:t>ИЗВОРИ</a:t>
            </a:r>
            <a:r>
              <a:rPr lang="sr-Cyrl-CS" sz="1400" dirty="0">
                <a:latin typeface="+mn-lt"/>
              </a:rPr>
              <a:t>, КОРИШЋЕЊЕ И ТРАНСФОРМАЦИЈА ЕНЕРГИЈЕ</a:t>
            </a:r>
            <a:endParaRPr lang="en-US" sz="1400" dirty="0">
              <a:latin typeface="+mn-lt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373063" y="1627188"/>
            <a:ext cx="82978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Енергијом се сматра способност вршења рада</a:t>
            </a:r>
            <a:r>
              <a:rPr lang="sr-Cyrl-CS" sz="2800" dirty="0">
                <a:cs typeface="Arial" charset="0"/>
              </a:rPr>
              <a:t>.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endParaRPr lang="sr-Cyrl-CS" sz="2800" dirty="0"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>
                <a:cs typeface="Arial" charset="0"/>
              </a:rPr>
              <a:t>Јавља се у више облика као: механичка (потенцијална и кинетичка), хемисјка, топ-лотна (термичка).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5127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ИЗВОРИ</a:t>
            </a:r>
            <a:r>
              <a:rPr lang="sr-Cyrl-CS" sz="1400" dirty="0">
                <a:latin typeface="+mn-lt"/>
              </a:rPr>
              <a:t>, КОРИШЋЕЊЕ И ТРАНСФОРМАЦИЈА ЕНЕРГИЈЕ</a:t>
            </a:r>
            <a:endParaRPr lang="en-US" sz="1400" dirty="0">
              <a:latin typeface="+mn-lt"/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73063" y="554038"/>
            <a:ext cx="82978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>
                <a:cs typeface="Arial" charset="0"/>
              </a:rPr>
              <a:t>Овим поглављем обухваћени су они облици енергије потребни за рад погонских машина, односно мотора. Извори енергије су: </a:t>
            </a:r>
            <a:r>
              <a:rPr lang="sr-Cyrl-CS" sz="2800" b="1">
                <a:cs typeface="Arial" charset="0"/>
              </a:rPr>
              <a:t>вода, ветар, угаљ </a:t>
            </a:r>
            <a:r>
              <a:rPr lang="sr-Cyrl-CS" sz="2800">
                <a:cs typeface="Arial" charset="0"/>
              </a:rPr>
              <a:t>и </a:t>
            </a:r>
            <a:r>
              <a:rPr lang="sr-Cyrl-CS" sz="2800" b="1">
                <a:cs typeface="Arial" charset="0"/>
              </a:rPr>
              <a:t>нафта</a:t>
            </a:r>
            <a:r>
              <a:rPr lang="sr-Cyrl-CS" sz="2800">
                <a:cs typeface="Arial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6151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C:\Documents and Settings\Gordana\Desktop\stari\za snimanje\PRIRUCNIK ZA NASTAVNIKE\7. razred\Udzbenik 7 razred\slike udzbenik\ИЗВОРИ ЕНЕРГ.png"/>
          <p:cNvPicPr>
            <a:picLocks noChangeAspect="1" noChangeArrowheads="1"/>
          </p:cNvPicPr>
          <p:nvPr/>
        </p:nvPicPr>
        <p:blipFill>
          <a:blip r:embed="rId3" cstate="print"/>
          <a:srcRect b="12050"/>
          <a:stretch>
            <a:fillRect/>
          </a:stretch>
        </p:blipFill>
        <p:spPr bwMode="auto">
          <a:xfrm>
            <a:off x="1943100" y="2546350"/>
            <a:ext cx="52578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13"/>
          <p:cNvSpPr txBox="1">
            <a:spLocks noChangeArrowheads="1"/>
          </p:cNvSpPr>
          <p:nvPr/>
        </p:nvSpPr>
        <p:spPr bwMode="auto">
          <a:xfrm>
            <a:off x="2605088" y="6351588"/>
            <a:ext cx="393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2000"/>
              <a:t>Извори енергије</a:t>
            </a:r>
            <a:endParaRPr lang="en-US" sz="2000"/>
          </a:p>
        </p:txBody>
      </p:sp>
      <p:pic>
        <p:nvPicPr>
          <p:cNvPr id="11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92100" y="2551113"/>
            <a:ext cx="89963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 smtClean="0"/>
              <a:t>	 </a:t>
            </a:r>
            <a:r>
              <a:rPr lang="sr-Cyrl-C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ПОГОНСКЕ </a:t>
            </a:r>
            <a:r>
              <a:rPr lang="sr-Cyrl-C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МАШИНЕ- </a:t>
            </a:r>
          </a:p>
          <a:p>
            <a:r>
              <a:rPr lang="sr-Cyrl-C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МОТОРИ</a:t>
            </a: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0" y="42863"/>
            <a:ext cx="2071688" cy="365125"/>
            <a:chOff x="1" y="42863"/>
            <a:chExt cx="2143108" cy="365125"/>
          </a:xfrm>
        </p:grpSpPr>
        <p:sp>
          <p:nvSpPr>
            <p:cNvPr id="7" name="Rounded Rectangle 6"/>
            <p:cNvSpPr/>
            <p:nvPr/>
          </p:nvSpPr>
          <p:spPr>
            <a:xfrm>
              <a:off x="1" y="42863"/>
              <a:ext cx="2143108" cy="365125"/>
            </a:xfrm>
            <a:prstGeom prst="roundRect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90499" y="60325"/>
              <a:ext cx="195261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r-Cyrl-CS" sz="1600" dirty="0" smtClean="0">
                  <a:latin typeface="+mn-lt"/>
                </a:rPr>
                <a:t>ЕНЕРГЕТИКА</a:t>
              </a:r>
              <a:endParaRPr lang="en-US" sz="1600" dirty="0"/>
            </a:p>
          </p:txBody>
        </p:sp>
      </p:grpSp>
      <p:pic>
        <p:nvPicPr>
          <p:cNvPr id="6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373063" y="1598613"/>
            <a:ext cx="82978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Погонске машине користе се за погон </a:t>
            </a: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производних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- транспортних машина и у друге </a:t>
            </a: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сврхе</a:t>
            </a:r>
            <a:r>
              <a:rPr lang="sr-Cyrl-CS" sz="2800" dirty="0" smtClean="0">
                <a:cs typeface="Arial" charset="0"/>
              </a:rPr>
              <a:t>.</a:t>
            </a:r>
            <a:endParaRPr lang="sr-Cyrl-CS" sz="2800" dirty="0"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endParaRPr lang="sr-Cyrl-CS" sz="2800" dirty="0"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>
                <a:cs typeface="Arial" charset="0"/>
              </a:rPr>
              <a:t>Рад погонских машина заснован је на пре-тварању неког изворног облика енергије у механичку енергију</a:t>
            </a:r>
            <a:r>
              <a:rPr lang="sr-Cyrl-CS" sz="2800" dirty="0" smtClean="0">
                <a:cs typeface="Arial" charset="0"/>
              </a:rPr>
              <a:t>.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endParaRPr lang="sr-Cyrl-CS" sz="2800" dirty="0">
              <a:cs typeface="Arial" charset="0"/>
            </a:endParaRP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Изворни облик енергије</a:t>
            </a:r>
            <a:r>
              <a:rPr lang="sr-Cyrl-CS" sz="2800" dirty="0">
                <a:cs typeface="Arial" charset="0"/>
              </a:rPr>
              <a:t>  </a:t>
            </a:r>
            <a:r>
              <a:rPr lang="sr-Cyrl-CS" sz="2800" dirty="0" smtClean="0">
                <a:cs typeface="Arial" charset="0"/>
              </a:rPr>
              <a:t>    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Механичку енергију</a:t>
            </a:r>
          </a:p>
          <a:p>
            <a:pPr algn="just">
              <a:tabLst>
                <a:tab pos="0" algn="l"/>
              </a:tabLst>
            </a:pPr>
            <a:endParaRPr lang="sr-Cyrl-CS" sz="2800" dirty="0" smtClean="0"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8199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5796136" y="5340424"/>
            <a:ext cx="55775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8199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" y="735614"/>
            <a:ext cx="9004184" cy="589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613" y="69850"/>
            <a:ext cx="7164387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400" dirty="0" smtClean="0">
                <a:latin typeface="+mn-lt"/>
              </a:rPr>
              <a:t>ПОГОНСКЕ </a:t>
            </a:r>
            <a:r>
              <a:rPr lang="sr-Cyrl-CS" sz="1400" dirty="0">
                <a:latin typeface="+mn-lt"/>
              </a:rPr>
              <a:t>МАШИНЕ - МОТОРИ</a:t>
            </a:r>
            <a:endParaRPr lang="en-US" sz="1400" dirty="0">
              <a:latin typeface="+mn-lt"/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8661400" y="19050"/>
            <a:ext cx="482600" cy="379413"/>
          </a:xfrm>
          <a:prstGeom prst="rect">
            <a:avLst/>
          </a:prstGeom>
          <a:solidFill>
            <a:srgbClr val="D9D4E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5400">
              <a:latin typeface="Times New Roman" pitchFamily="18" charset="0"/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73063" y="1201738"/>
            <a:ext cx="82883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>
                <a:cs typeface="Arial" charset="0"/>
              </a:rPr>
              <a:t>Енерију воде (течности) можемо искористити на два начина: коришћењем притиска или брзине струјања.</a:t>
            </a:r>
          </a:p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endParaRPr lang="sr-Cyrl-CS" sz="2800"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0" y="42863"/>
            <a:ext cx="1979613" cy="365125"/>
          </a:xfrm>
          <a:prstGeom prst="round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60325"/>
            <a:ext cx="179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sz="1600" dirty="0" smtClean="0">
                <a:latin typeface="+mn-lt"/>
              </a:rPr>
              <a:t>ЕНЕРГЕТИКА</a:t>
            </a:r>
            <a:endParaRPr lang="en-US" sz="1600" dirty="0"/>
          </a:p>
        </p:txBody>
      </p:sp>
      <p:pic>
        <p:nvPicPr>
          <p:cNvPr id="9223" name="Picture 5" descr="C:\Documents and Settings\Gordana\Desktop\stari\za snimanje\PRIRUCNIK ZA NASTAVNIKE\7. razred\Udzbenik 7 razred\slike udzbenik\МОТОР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9988" y="33338"/>
            <a:ext cx="200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531813"/>
            <a:ext cx="9144000" cy="523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ХИДРОМОТОРИ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ХИДРАУЛИЧНИ МОТОРИ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225" name="Group 24"/>
          <p:cNvGrpSpPr>
            <a:grpSpLocks/>
          </p:cNvGrpSpPr>
          <p:nvPr/>
        </p:nvGrpSpPr>
        <p:grpSpPr bwMode="auto">
          <a:xfrm>
            <a:off x="2344738" y="4848225"/>
            <a:ext cx="1898650" cy="1063625"/>
            <a:chOff x="2262560" y="4520188"/>
            <a:chExt cx="1898676" cy="1063079"/>
          </a:xfrm>
        </p:grpSpPr>
        <p:sp>
          <p:nvSpPr>
            <p:cNvPr id="9231" name="TextBox 13"/>
            <p:cNvSpPr txBox="1">
              <a:spLocks noChangeArrowheads="1"/>
            </p:cNvSpPr>
            <p:nvPr/>
          </p:nvSpPr>
          <p:spPr bwMode="auto">
            <a:xfrm>
              <a:off x="2372099" y="4520188"/>
              <a:ext cx="17891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/>
                <a:t>F</a:t>
              </a:r>
              <a:r>
                <a:rPr lang="en-US" sz="2800" baseline="-25000" dirty="0"/>
                <a:t>1</a:t>
              </a:r>
              <a:r>
                <a:rPr lang="en-US" sz="2800" dirty="0"/>
                <a:t>       F</a:t>
              </a:r>
              <a:r>
                <a:rPr lang="en-US" sz="2800" baseline="-25000" dirty="0"/>
                <a:t>2</a:t>
              </a:r>
            </a:p>
          </p:txBody>
        </p:sp>
        <p:sp>
          <p:nvSpPr>
            <p:cNvPr id="9232" name="TextBox 14"/>
            <p:cNvSpPr txBox="1">
              <a:spLocks noChangeArrowheads="1"/>
            </p:cNvSpPr>
            <p:nvPr/>
          </p:nvSpPr>
          <p:spPr bwMode="auto">
            <a:xfrm>
              <a:off x="2372099" y="5060047"/>
              <a:ext cx="17891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/>
                <a:t>A</a:t>
              </a:r>
              <a:r>
                <a:rPr lang="en-US" sz="2800" baseline="-25000"/>
                <a:t>1</a:t>
              </a:r>
              <a:r>
                <a:rPr lang="en-US" sz="2800"/>
                <a:t>       A</a:t>
              </a:r>
              <a:r>
                <a:rPr lang="en-US" sz="2800" baseline="-25000"/>
                <a:t>2</a:t>
              </a:r>
            </a:p>
          </p:txBody>
        </p:sp>
        <p:sp>
          <p:nvSpPr>
            <p:cNvPr id="9233" name="TextBox 15"/>
            <p:cNvSpPr txBox="1">
              <a:spLocks noChangeArrowheads="1"/>
            </p:cNvSpPr>
            <p:nvPr/>
          </p:nvSpPr>
          <p:spPr bwMode="auto">
            <a:xfrm>
              <a:off x="2956308" y="4816494"/>
              <a:ext cx="4837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/>
                <a:t>=</a:t>
              </a:r>
              <a:endParaRPr lang="en-US" sz="2800" baseline="-250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262560" y="5072354"/>
              <a:ext cx="693746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367475" y="5072354"/>
              <a:ext cx="693746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9226" name="Rectangle 25"/>
          <p:cNvSpPr>
            <a:spLocks noChangeArrowheads="1"/>
          </p:cNvSpPr>
          <p:nvPr/>
        </p:nvSpPr>
        <p:spPr bwMode="auto">
          <a:xfrm>
            <a:off x="957263" y="6102350"/>
            <a:ext cx="693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</a:t>
            </a:r>
          </a:p>
          <a:p>
            <a:r>
              <a:rPr lang="en-US"/>
              <a:t>A</a:t>
            </a:r>
          </a:p>
        </p:txBody>
      </p:sp>
      <p:sp>
        <p:nvSpPr>
          <p:cNvPr id="9227" name="Rectangle 26"/>
          <p:cNvSpPr>
            <a:spLocks noChangeArrowheads="1"/>
          </p:cNvSpPr>
          <p:nvPr/>
        </p:nvSpPr>
        <p:spPr bwMode="auto">
          <a:xfrm>
            <a:off x="1322388" y="6105525"/>
            <a:ext cx="3359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sr-Cyrl-CS"/>
              <a:t>сила</a:t>
            </a:r>
          </a:p>
          <a:p>
            <a:pPr>
              <a:buFontTx/>
              <a:buChar char="-"/>
            </a:pPr>
            <a:r>
              <a:rPr lang="sr-Cyrl-CS"/>
              <a:t>површина клипа</a:t>
            </a:r>
            <a:endParaRPr lang="en-US"/>
          </a:p>
        </p:txBody>
      </p:sp>
      <p:sp>
        <p:nvSpPr>
          <p:cNvPr id="9228" name="Rectangle 16"/>
          <p:cNvSpPr>
            <a:spLocks noChangeArrowheads="1"/>
          </p:cNvSpPr>
          <p:nvPr/>
        </p:nvSpPr>
        <p:spPr bwMode="auto">
          <a:xfrm>
            <a:off x="328612" y="2606675"/>
            <a:ext cx="46815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0" algn="l"/>
              </a:tabLst>
            </a:pPr>
            <a:r>
              <a:rPr lang="sr-Cyrl-CS" sz="2800" dirty="0" smtClean="0">
                <a:cs typeface="Arial" charset="0"/>
              </a:rPr>
              <a:t>Примена се </a:t>
            </a: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заснива на Паскаловом </a:t>
            </a:r>
            <a:r>
              <a:rPr lang="sr-Cyrl-C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закону</a:t>
            </a:r>
            <a:r>
              <a:rPr lang="sr-Cyrl-CS" sz="2800" dirty="0">
                <a:cs typeface="Arial" charset="0"/>
              </a:rPr>
              <a:t> о </a:t>
            </a:r>
            <a:r>
              <a:rPr lang="sr-Cyrl-CS" sz="2800" dirty="0" smtClean="0">
                <a:cs typeface="Arial" charset="0"/>
              </a:rPr>
              <a:t>преношењу </a:t>
            </a:r>
            <a:r>
              <a:rPr lang="sr-Cyrl-CS" sz="2800" dirty="0">
                <a:cs typeface="Arial" charset="0"/>
              </a:rPr>
              <a:t>силе кроз </a:t>
            </a:r>
            <a:r>
              <a:rPr lang="sr-Cyrl-CS" sz="2800" dirty="0" smtClean="0">
                <a:cs typeface="Arial" charset="0"/>
              </a:rPr>
              <a:t>течности</a:t>
            </a:r>
            <a:r>
              <a:rPr lang="sr-Cyrl-CS" sz="2800" dirty="0">
                <a:cs typeface="Arial" charset="0"/>
              </a:rPr>
              <a:t>.</a:t>
            </a:r>
          </a:p>
        </p:txBody>
      </p:sp>
      <p:pic>
        <p:nvPicPr>
          <p:cNvPr id="9229" name="Picture 3" descr="C:\Documents and Settings\Gordana\Desktop\stari\za snimanje\PRIRUCNIK ZA NASTAVNIKE\7. razred\Udzbenik 7 razred\slike udzbenik\УПРОС.png"/>
          <p:cNvPicPr>
            <a:picLocks noChangeAspect="1" noChangeArrowheads="1"/>
          </p:cNvPicPr>
          <p:nvPr/>
        </p:nvPicPr>
        <p:blipFill>
          <a:blip r:embed="rId3" cstate="print"/>
          <a:srcRect b="16830"/>
          <a:stretch>
            <a:fillRect/>
          </a:stretch>
        </p:blipFill>
        <p:spPr bwMode="auto">
          <a:xfrm>
            <a:off x="5010150" y="2303463"/>
            <a:ext cx="3870325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5010150" y="6021388"/>
            <a:ext cx="3824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/>
              <a:t>Приказ упрошћеног </a:t>
            </a:r>
          </a:p>
          <a:p>
            <a:pPr algn="ctr"/>
            <a:r>
              <a:rPr lang="sr-Cyrl-CS"/>
              <a:t>хидрауличног система</a:t>
            </a:r>
            <a:endParaRPr lang="en-US"/>
          </a:p>
        </p:txBody>
      </p:sp>
      <p:pic>
        <p:nvPicPr>
          <p:cNvPr id="20" name="Picture 5" descr="C:\Documents and Settings\Gordana\Desktop\dodatne slike u7\ц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3963" y="6605588"/>
            <a:ext cx="2190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956</Words>
  <Application>Microsoft Office PowerPoint</Application>
  <PresentationFormat>On-screen Show (4:3)</PresentationFormat>
  <Paragraphs>200</Paragraphs>
  <Slides>38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Udzbenik 7</dc:title>
  <dc:subject>TEHNICKO I INFORMATICKO OBRAZOVANJE</dc:subject>
  <dc:creator>M&amp;G DAKTA</dc:creator>
  <cp:lastModifiedBy>CAJA</cp:lastModifiedBy>
  <cp:revision>132</cp:revision>
  <dcterms:created xsi:type="dcterms:W3CDTF">2011-08-08T09:54:24Z</dcterms:created>
  <dcterms:modified xsi:type="dcterms:W3CDTF">2018-03-20T22:20:13Z</dcterms:modified>
</cp:coreProperties>
</file>